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AVI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1" r:id="rId7"/>
    <p:sldId id="262" r:id="rId8"/>
    <p:sldId id="260" r:id="rId9"/>
    <p:sldId id="270" r:id="rId10"/>
    <p:sldId id="263" r:id="rId11"/>
    <p:sldId id="267" r:id="rId12"/>
    <p:sldId id="264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1pPr>
    <a:lvl2pPr marL="412394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2pPr>
    <a:lvl3pPr marL="824789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3pPr>
    <a:lvl4pPr marL="1237183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4pPr>
    <a:lvl5pPr marL="1649578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5pPr>
    <a:lvl6pPr marL="2061972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6pPr>
    <a:lvl7pPr marL="2474366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7pPr>
    <a:lvl8pPr marL="2886761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8pPr>
    <a:lvl9pPr marL="3299155" algn="l" defTabSz="824789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5" autoAdjust="0"/>
    <p:restoredTop sz="90929"/>
  </p:normalViewPr>
  <p:slideViewPr>
    <p:cSldViewPr showGuides="1">
      <p:cViewPr varScale="1">
        <p:scale>
          <a:sx n="114" d="100"/>
          <a:sy n="114" d="100"/>
        </p:scale>
        <p:origin x="-296" y="-112"/>
      </p:cViewPr>
      <p:guideLst>
        <p:guide orient="horz" pos="2160"/>
        <p:guide pos="2880"/>
        <p:guide pos="144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1" y="990600"/>
            <a:ext cx="8686800" cy="1676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000" b="1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61416" y="3973158"/>
            <a:ext cx="4753984" cy="169164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 algn="l">
              <a:buFontTx/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  <a:endParaRPr lang="en-US" altLang="en-US" noProof="0" dirty="0" smtClean="0"/>
          </a:p>
        </p:txBody>
      </p:sp>
      <p:pic>
        <p:nvPicPr>
          <p:cNvPr id="4104" name="PPP_AMEDI_TLE_Healthy.AVI">
            <a:hlinkClick r:id="" action="ppaction://media"/>
          </p:cNvPr>
          <p:cNvPicPr>
            <a:picLocks noChangeAspect="1" noChangeArrowheads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0" y="3580332"/>
            <a:ext cx="4118661" cy="21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10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4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2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1937" y="182586"/>
            <a:ext cx="1713463" cy="61420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2887" y="182586"/>
            <a:ext cx="5691761" cy="61420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09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923137"/>
            <a:ext cx="7543800" cy="136270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581399"/>
            <a:ext cx="7543800" cy="134173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2394" indent="0">
              <a:buNone/>
              <a:defRPr sz="1600"/>
            </a:lvl2pPr>
            <a:lvl3pPr marL="824789" indent="0">
              <a:buNone/>
              <a:defRPr sz="1400"/>
            </a:lvl3pPr>
            <a:lvl4pPr marL="1237183" indent="0">
              <a:buNone/>
              <a:defRPr sz="1300"/>
            </a:lvl4pPr>
            <a:lvl5pPr marL="1649578" indent="0">
              <a:buNone/>
              <a:defRPr sz="1300"/>
            </a:lvl5pPr>
            <a:lvl6pPr marL="2061972" indent="0">
              <a:buNone/>
              <a:defRPr sz="1300"/>
            </a:lvl6pPr>
            <a:lvl7pPr marL="2474366" indent="0">
              <a:buNone/>
              <a:defRPr sz="1300"/>
            </a:lvl7pPr>
            <a:lvl8pPr marL="2886761" indent="0">
              <a:buNone/>
              <a:defRPr sz="1300"/>
            </a:lvl8pPr>
            <a:lvl9pPr marL="3299155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2888" y="1295400"/>
            <a:ext cx="3740712" cy="495300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4689" y="1295400"/>
            <a:ext cx="3740711" cy="495300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503" y="1295400"/>
            <a:ext cx="3703320" cy="71786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2503" y="2013267"/>
            <a:ext cx="3703320" cy="423513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6699" y="1295400"/>
            <a:ext cx="3703320" cy="71786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2394" indent="0">
              <a:buNone/>
              <a:defRPr sz="1800" b="1"/>
            </a:lvl2pPr>
            <a:lvl3pPr marL="824789" indent="0">
              <a:buNone/>
              <a:defRPr sz="1600" b="1"/>
            </a:lvl3pPr>
            <a:lvl4pPr marL="1237183" indent="0">
              <a:buNone/>
              <a:defRPr sz="1400" b="1"/>
            </a:lvl4pPr>
            <a:lvl5pPr marL="1649578" indent="0">
              <a:buNone/>
              <a:defRPr sz="1400" b="1"/>
            </a:lvl5pPr>
            <a:lvl6pPr marL="2061972" indent="0">
              <a:buNone/>
              <a:defRPr sz="1400" b="1"/>
            </a:lvl6pPr>
            <a:lvl7pPr marL="2474366" indent="0">
              <a:buNone/>
              <a:defRPr sz="1400" b="1"/>
            </a:lvl7pPr>
            <a:lvl8pPr marL="2886761" indent="0">
              <a:buNone/>
              <a:defRPr sz="1400" b="1"/>
            </a:lvl8pPr>
            <a:lvl9pPr marL="329915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6699" y="2013267"/>
            <a:ext cx="3703320" cy="4235133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372887" y="196326"/>
            <a:ext cx="7542513" cy="10058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7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5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96327"/>
            <a:ext cx="2659614" cy="116188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330" y="196326"/>
            <a:ext cx="4774070" cy="61282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1358212"/>
            <a:ext cx="2659614" cy="4966387"/>
          </a:xfr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0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371600" y="0"/>
            <a:ext cx="777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171" y="4699518"/>
            <a:ext cx="5487258" cy="56659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14171" y="510990"/>
            <a:ext cx="5487258" cy="4115373"/>
          </a:xfrm>
        </p:spPr>
        <p:txBody>
          <a:bodyPr/>
          <a:lstStyle>
            <a:lvl1pPr marL="0" indent="0">
              <a:buNone/>
              <a:defRPr sz="2900"/>
            </a:lvl1pPr>
            <a:lvl2pPr marL="412394" indent="0">
              <a:buNone/>
              <a:defRPr sz="2500"/>
            </a:lvl2pPr>
            <a:lvl3pPr marL="824789" indent="0">
              <a:buNone/>
              <a:defRPr sz="2200"/>
            </a:lvl3pPr>
            <a:lvl4pPr marL="1237183" indent="0">
              <a:buNone/>
              <a:defRPr sz="1800"/>
            </a:lvl4pPr>
            <a:lvl5pPr marL="1649578" indent="0">
              <a:buNone/>
              <a:defRPr sz="1800"/>
            </a:lvl5pPr>
            <a:lvl6pPr marL="2061972" indent="0">
              <a:buNone/>
              <a:defRPr sz="1800"/>
            </a:lvl6pPr>
            <a:lvl7pPr marL="2474366" indent="0">
              <a:buNone/>
              <a:defRPr sz="1800"/>
            </a:lvl7pPr>
            <a:lvl8pPr marL="2886761" indent="0">
              <a:buNone/>
              <a:defRPr sz="1800"/>
            </a:lvl8pPr>
            <a:lvl9pPr marL="3299155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171" y="5266117"/>
            <a:ext cx="5487258" cy="804714"/>
          </a:xfrm>
        </p:spPr>
        <p:txBody>
          <a:bodyPr/>
          <a:lstStyle>
            <a:lvl1pPr marL="0" indent="0">
              <a:buNone/>
              <a:defRPr sz="1300"/>
            </a:lvl1pPr>
            <a:lvl2pPr marL="412394" indent="0">
              <a:buNone/>
              <a:defRPr sz="1100"/>
            </a:lvl2pPr>
            <a:lvl3pPr marL="824789" indent="0">
              <a:buNone/>
              <a:defRPr sz="900"/>
            </a:lvl3pPr>
            <a:lvl4pPr marL="1237183" indent="0">
              <a:buNone/>
              <a:defRPr sz="800"/>
            </a:lvl4pPr>
            <a:lvl5pPr marL="1649578" indent="0">
              <a:buNone/>
              <a:defRPr sz="800"/>
            </a:lvl5pPr>
            <a:lvl6pPr marL="2061972" indent="0">
              <a:buNone/>
              <a:defRPr sz="800"/>
            </a:lvl6pPr>
            <a:lvl7pPr marL="2474366" indent="0">
              <a:buNone/>
              <a:defRPr sz="800"/>
            </a:lvl7pPr>
            <a:lvl8pPr marL="2886761" indent="0">
              <a:buNone/>
              <a:defRPr sz="800"/>
            </a:lvl8pPr>
            <a:lvl9pPr marL="329915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microsoft.com/office/2007/relationships/media" Target="../media/media1.AVI"/><Relationship Id="rId14" Type="http://schemas.openxmlformats.org/officeDocument/2006/relationships/video" Target="../media/media1.AVI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2887" y="196326"/>
            <a:ext cx="7542513" cy="100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2887" y="1291017"/>
            <a:ext cx="7542513" cy="495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32" name="PPP_AMEDI_TXT_Healthy.AVI"/>
          <p:cNvPicPr>
            <a:picLocks noChangeAspect="1" noChangeArrowheads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0" y="3581400"/>
            <a:ext cx="1348576" cy="327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21604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6BD4-F51C-402F-A8D7-FD37E6D927C8}" type="datetimeFigureOut">
              <a:rPr lang="en-US" smtClean="0"/>
              <a:t>5/14/13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77731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E717A-7CBC-46A0-86D2-0CA393ABEA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</p:timing>
  <p:txStyles>
    <p:titleStyle>
      <a:lvl1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+mj-lt"/>
          <a:ea typeface="+mj-ea"/>
          <a:cs typeface="+mj-cs"/>
        </a:defRPr>
      </a:lvl1pPr>
      <a:lvl2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2pPr>
      <a:lvl3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3pPr>
      <a:lvl4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4pPr>
      <a:lvl5pPr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5pPr>
      <a:lvl6pPr marL="412394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6pPr>
      <a:lvl7pPr marL="824789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7pPr>
      <a:lvl8pPr marL="1237183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8pPr>
      <a:lvl9pPr marL="1649578" algn="l" defTabSz="915001" rtl="0" eaLnBrk="1" fontAlgn="base" hangingPunct="1">
        <a:spcBef>
          <a:spcPct val="0"/>
        </a:spcBef>
        <a:spcAft>
          <a:spcPct val="0"/>
        </a:spcAft>
        <a:defRPr sz="3300">
          <a:solidFill>
            <a:srgbClr val="FFFFFF"/>
          </a:solidFill>
          <a:latin typeface="Arial" charset="0"/>
        </a:defRPr>
      </a:lvl9pPr>
    </p:titleStyle>
    <p:bodyStyle>
      <a:lvl1pPr marL="342231" indent="-342231" algn="l" defTabSz="915001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FFFFFF"/>
          </a:solidFill>
          <a:latin typeface="+mn-lt"/>
          <a:ea typeface="+mn-ea"/>
          <a:cs typeface="+mn-cs"/>
        </a:defRPr>
      </a:lvl1pPr>
      <a:lvl2pPr marL="743170" indent="-286385" algn="l" defTabSz="915001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rgbClr val="FFFFFF"/>
          </a:solidFill>
          <a:latin typeface="+mn-lt"/>
        </a:defRPr>
      </a:lvl2pPr>
      <a:lvl3pPr marL="1142676" indent="-227677" algn="l" defTabSz="915001" rtl="0" eaLnBrk="1" fontAlgn="base" hangingPunct="1">
        <a:spcBef>
          <a:spcPct val="20000"/>
        </a:spcBef>
        <a:spcAft>
          <a:spcPct val="0"/>
        </a:spcAft>
        <a:buChar char="•"/>
        <a:defRPr sz="1900">
          <a:solidFill>
            <a:srgbClr val="FFFFFF"/>
          </a:solidFill>
          <a:latin typeface="+mn-lt"/>
        </a:defRPr>
      </a:lvl3pPr>
      <a:lvl4pPr marL="1599461" indent="-227677" algn="l" defTabSz="915001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rgbClr val="FFFFFF"/>
          </a:solidFill>
          <a:latin typeface="+mn-lt"/>
        </a:defRPr>
      </a:lvl4pPr>
      <a:lvl5pPr marL="2057677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5pPr>
      <a:lvl6pPr marL="2470071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6pPr>
      <a:lvl7pPr marL="2882465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7pPr>
      <a:lvl8pPr marL="3294860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8pPr>
      <a:lvl9pPr marL="3707254" indent="-229108" algn="l" defTabSz="915001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FFFFFF"/>
          </a:solidFill>
          <a:latin typeface="+mn-lt"/>
        </a:defRPr>
      </a:lvl9pPr>
    </p:bodyStyle>
    <p:otherStyle>
      <a:defPPr>
        <a:defRPr lang="en-US"/>
      </a:defPPr>
      <a:lvl1pPr marL="0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2394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4789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7183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9578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61972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4366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6761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9155" algn="l" defTabSz="8247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MRS – DSS Coding &amp; Alerts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CSC868 – Group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3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Schedules &amp; Communications</a:t>
            </a:r>
          </a:p>
          <a:p>
            <a:pPr lvl="1"/>
            <a:r>
              <a:rPr lang="en-US" dirty="0" smtClean="0"/>
              <a:t>We all had different schedules &amp; Locations</a:t>
            </a:r>
          </a:p>
          <a:p>
            <a:pPr lvl="1"/>
            <a:r>
              <a:rPr lang="en-US" dirty="0" smtClean="0"/>
              <a:t>This led to issues with dependencies and communication</a:t>
            </a:r>
          </a:p>
          <a:p>
            <a:pPr lvl="2"/>
            <a:r>
              <a:rPr lang="en-US" dirty="0" smtClean="0"/>
              <a:t>We would meet after class</a:t>
            </a:r>
          </a:p>
          <a:p>
            <a:pPr lvl="2"/>
            <a:r>
              <a:rPr lang="en-US" dirty="0" smtClean="0"/>
              <a:t>Several times in the Computer Lab (2-3 hours each time)</a:t>
            </a:r>
          </a:p>
          <a:p>
            <a:pPr lvl="2"/>
            <a:r>
              <a:rPr lang="en-US" dirty="0" smtClean="0"/>
              <a:t>Communicate via Email</a:t>
            </a:r>
          </a:p>
          <a:p>
            <a:pPr lvl="2"/>
            <a:r>
              <a:rPr lang="en-US" dirty="0" smtClean="0"/>
              <a:t>Met over the Web with Web Conferencing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189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 &amp; Teamwork</a:t>
            </a:r>
          </a:p>
          <a:p>
            <a:pPr lvl="1"/>
            <a:r>
              <a:rPr lang="en-US" dirty="0" smtClean="0"/>
              <a:t>We had some assumptions in skills including Annotations, UML, JSP, and learning </a:t>
            </a:r>
            <a:r>
              <a:rPr lang="en-US" dirty="0" err="1" smtClean="0"/>
              <a:t>OpenMRS</a:t>
            </a:r>
            <a:r>
              <a:rPr lang="en-US" dirty="0" smtClean="0"/>
              <a:t> that proved to be in issue in some initial mismatches of assignments</a:t>
            </a:r>
          </a:p>
          <a:p>
            <a:pPr lvl="1"/>
            <a:r>
              <a:rPr lang="en-US" dirty="0" smtClean="0"/>
              <a:t>By better matching skills to assignments and cooperative teamwork we were able to maintain a better work flow, have a smother code integration and deal with the dependencies.</a:t>
            </a:r>
          </a:p>
          <a:p>
            <a:pPr lvl="1"/>
            <a:r>
              <a:rPr lang="en-US" dirty="0" smtClean="0"/>
              <a:t>Utilizing </a:t>
            </a:r>
            <a:r>
              <a:rPr lang="en-US" dirty="0" err="1" smtClean="0"/>
              <a:t>LaTeX</a:t>
            </a:r>
            <a:r>
              <a:rPr lang="en-US" dirty="0" smtClean="0"/>
              <a:t> allowed us to more readily integrate our documentation even when submitted near the deadline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9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Decision Support System provides a simplified language for allowing rule creation </a:t>
            </a:r>
          </a:p>
          <a:p>
            <a:r>
              <a:rPr lang="en-US" dirty="0" smtClean="0"/>
              <a:t>Rules allow data to be transformed into information</a:t>
            </a:r>
          </a:p>
          <a:p>
            <a:r>
              <a:rPr lang="en-US" dirty="0" smtClean="0"/>
              <a:t>By working together as a team and supporting each other we were able to overcome impediments and complete the project.</a:t>
            </a:r>
          </a:p>
          <a:p>
            <a:r>
              <a:rPr lang="en-US" dirty="0" smtClean="0"/>
              <a:t>Future work on the DSS for </a:t>
            </a:r>
            <a:r>
              <a:rPr lang="en-US" dirty="0" err="1" smtClean="0"/>
              <a:t>openMRS</a:t>
            </a:r>
            <a:r>
              <a:rPr lang="en-US" dirty="0" smtClean="0"/>
              <a:t> would include the assignment of rules to specific concerns and the management (deleting, disabling, etc.) of rules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09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7200" dirty="0" smtClean="0"/>
          </a:p>
          <a:p>
            <a:pPr marL="0" indent="0" algn="ctr">
              <a:buNone/>
            </a:pPr>
            <a:r>
              <a:rPr lang="en-US" sz="7200" dirty="0" smtClean="0"/>
              <a:t>Q &amp; 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1175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1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Robert Bierman</a:t>
            </a:r>
          </a:p>
          <a:p>
            <a:pPr>
              <a:lnSpc>
                <a:spcPct val="150000"/>
              </a:lnSpc>
            </a:pPr>
            <a:r>
              <a:rPr lang="en-US" dirty="0"/>
              <a:t>Kay Choi</a:t>
            </a:r>
          </a:p>
          <a:p>
            <a:pPr>
              <a:lnSpc>
                <a:spcPct val="150000"/>
              </a:lnSpc>
            </a:pPr>
            <a:r>
              <a:rPr lang="en-US" dirty="0"/>
              <a:t>Steven </a:t>
            </a:r>
            <a:r>
              <a:rPr lang="en-US" dirty="0" err="1"/>
              <a:t>Gimeno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Jason </a:t>
            </a:r>
            <a:r>
              <a:rPr lang="en-US" dirty="0" err="1"/>
              <a:t>Lum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Ying Kit Ng</a:t>
            </a:r>
          </a:p>
          <a:p>
            <a:pPr>
              <a:lnSpc>
                <a:spcPct val="150000"/>
              </a:lnSpc>
            </a:pPr>
            <a:r>
              <a:rPr lang="en-US" dirty="0"/>
              <a:t>Bianca </a:t>
            </a:r>
            <a:r>
              <a:rPr lang="en-US" dirty="0" err="1"/>
              <a:t>Uy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Victor </a:t>
            </a:r>
            <a:r>
              <a:rPr lang="en-US" dirty="0" err="1"/>
              <a:t>Woeltjen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006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Physicians need not only a repository of information but also assistance in efficiently processing that information.</a:t>
            </a:r>
          </a:p>
          <a:p>
            <a:r>
              <a:rPr lang="en-US" dirty="0" smtClean="0"/>
              <a:t>Decision support systems help analyze data in a relevant fashion</a:t>
            </a:r>
          </a:p>
          <a:p>
            <a:r>
              <a:rPr lang="en-US" dirty="0" smtClean="0"/>
              <a:t>By creating a “rule” based DSS where physicians themselves (and others) can write these rules in a simplified manner allows effective use of DSS</a:t>
            </a:r>
          </a:p>
          <a:p>
            <a:r>
              <a:rPr lang="en-US" dirty="0" smtClean="0"/>
              <a:t>Integrated into </a:t>
            </a:r>
            <a:r>
              <a:rPr lang="en-US" dirty="0" err="1" smtClean="0"/>
              <a:t>OpenMRS</a:t>
            </a:r>
            <a:r>
              <a:rPr lang="en-US" dirty="0" smtClean="0"/>
              <a:t> to allow access to patient data and simplified messaging in the unified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9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Use Case Overview</a:t>
            </a:r>
            <a:endParaRPr lang="en-US" dirty="0"/>
          </a:p>
        </p:txBody>
      </p:sp>
      <p:pic>
        <p:nvPicPr>
          <p:cNvPr id="4" name="Content Placeholder 3" descr="OpenMRS Architectur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40" t="14426" r="-15340" b="-480"/>
          <a:stretch/>
        </p:blipFill>
        <p:spPr>
          <a:xfrm>
            <a:off x="936075" y="1676400"/>
            <a:ext cx="8607493" cy="4495800"/>
          </a:xfrm>
        </p:spPr>
      </p:pic>
    </p:spTree>
    <p:extLst>
      <p:ext uri="{BB962C8B-B14F-4D97-AF65-F5344CB8AC3E}">
        <p14:creationId xmlns:p14="http://schemas.microsoft.com/office/powerpoint/2010/main" val="9852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Creating Rules for: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Drug Interactions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Abnormal Test Results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Significant changes in vitals between encounters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Patient reminders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8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7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 descr="module-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75" r="-33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077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 descr="interpreter-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40" b="-8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780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had a diverse set of tools to complete the DSS within </a:t>
            </a:r>
            <a:r>
              <a:rPr lang="en-US" dirty="0" err="1" smtClean="0"/>
              <a:t>OpenMRS</a:t>
            </a:r>
            <a:endParaRPr lang="en-US" dirty="0" smtClean="0"/>
          </a:p>
          <a:p>
            <a:pPr lvl="1"/>
            <a:r>
              <a:rPr lang="en-US" dirty="0" smtClean="0"/>
              <a:t>Most work was done in </a:t>
            </a:r>
            <a:r>
              <a:rPr lang="en-US" dirty="0" err="1" smtClean="0"/>
              <a:t>Netbeans</a:t>
            </a:r>
            <a:endParaRPr lang="en-US" dirty="0" smtClean="0"/>
          </a:p>
          <a:p>
            <a:pPr lvl="1"/>
            <a:r>
              <a:rPr lang="en-US" dirty="0" smtClean="0"/>
              <a:t>Most coding was in Java (at various levels of sophistication)</a:t>
            </a: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/JSP</a:t>
            </a:r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Spring Framework</a:t>
            </a:r>
          </a:p>
          <a:p>
            <a:pPr lvl="1"/>
            <a:r>
              <a:rPr lang="en-US" dirty="0" smtClean="0"/>
              <a:t>SVN</a:t>
            </a:r>
          </a:p>
          <a:p>
            <a:r>
              <a:rPr lang="en-US" dirty="0" smtClean="0"/>
              <a:t>We also had to deal with and work around (mainly for documentation) each of us having different </a:t>
            </a:r>
            <a:r>
              <a:rPr lang="en-US" dirty="0"/>
              <a:t>o</a:t>
            </a:r>
            <a:r>
              <a:rPr lang="en-US" dirty="0" smtClean="0"/>
              <a:t>perating </a:t>
            </a:r>
            <a:r>
              <a:rPr lang="en-US" dirty="0"/>
              <a:t>s</a:t>
            </a:r>
            <a:r>
              <a:rPr lang="en-US" dirty="0" smtClean="0"/>
              <a:t>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4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C018813499991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75590B-10D4-4B85-BE8A-A3FE41800A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TC018813499991</Template>
  <TotalTime>5275</TotalTime>
  <Words>392</Words>
  <Application>Microsoft Macintosh PowerPoint</Application>
  <PresentationFormat>On-screen Show (4:3)</PresentationFormat>
  <Paragraphs>54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TC018813499991</vt:lpstr>
      <vt:lpstr>Open MRS – DSS Coding &amp; Alerts</vt:lpstr>
      <vt:lpstr>Group 1 Members</vt:lpstr>
      <vt:lpstr>Introduction and Overview</vt:lpstr>
      <vt:lpstr>Architecture Use Case Overview</vt:lpstr>
      <vt:lpstr>Typical Use Cases</vt:lpstr>
      <vt:lpstr>Demo</vt:lpstr>
      <vt:lpstr>Architecture</vt:lpstr>
      <vt:lpstr>Architecture</vt:lpstr>
      <vt:lpstr>Development</vt:lpstr>
      <vt:lpstr>Overcoming Issues</vt:lpstr>
      <vt:lpstr>Overcoming Issues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Animated_Medical_Health</dc:title>
  <dc:creator/>
  <cp:keywords/>
  <dc:description>2010 animated medical powerpoint template from PresentationPro.com</dc:description>
  <cp:lastModifiedBy>Robert Bierman</cp:lastModifiedBy>
  <cp:revision>43</cp:revision>
  <dcterms:modified xsi:type="dcterms:W3CDTF">2013-05-14T23:25:46Z</dcterms:modified>
  <cp:category>2010 medical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TC018813499991</vt:lpwstr>
  </property>
</Properties>
</file>